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5" r:id="rId3"/>
    <p:sldId id="276" r:id="rId4"/>
    <p:sldId id="281" r:id="rId5"/>
    <p:sldId id="264" r:id="rId6"/>
    <p:sldId id="282" r:id="rId7"/>
    <p:sldId id="286" r:id="rId8"/>
    <p:sldId id="287" r:id="rId9"/>
    <p:sldId id="284" r:id="rId10"/>
    <p:sldId id="285" r:id="rId11"/>
    <p:sldId id="288" r:id="rId12"/>
    <p:sldId id="283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303" r:id="rId24"/>
    <p:sldId id="299" r:id="rId25"/>
    <p:sldId id="302" r:id="rId26"/>
    <p:sldId id="300" r:id="rId27"/>
    <p:sldId id="301" r:id="rId28"/>
    <p:sldId id="304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73"/>
  </p:normalViewPr>
  <p:slideViewPr>
    <p:cSldViewPr snapToGrid="0">
      <p:cViewPr varScale="1">
        <p:scale>
          <a:sx n="107" d="100"/>
          <a:sy n="107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B2422-84A3-6D49-A79A-8EBAAC29181C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E6FF0-452E-F54F-9646-6534DCE56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0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15295-0187-4BE6-9FC4-5B158A51EE9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news.mongabay.com</a:t>
            </a:r>
            <a:r>
              <a:rPr lang="en-US" dirty="0"/>
              <a:t>/2011/07/wwf-partnering-with-companies-that-destroy-rainforests-threaten-endangered-species/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B7796-F211-4E82-8EC5-FA9373FB28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0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iucn.org</a:t>
            </a:r>
            <a:r>
              <a:rPr lang="en-US" dirty="0"/>
              <a:t>/resources/infographic/palm-oil-and-biodiversity-infographic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1F7A5-3349-484B-B793-B0A9E84B22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99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iucn.org</a:t>
            </a:r>
            <a:r>
              <a:rPr lang="en-US" dirty="0"/>
              <a:t>/resources/infographic/palm-oil-and-biodiversity-infographic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1F7A5-3349-484B-B793-B0A9E84B22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38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there a final successional stage in equilibrium with the environment? Cyclic succession and spruce budworm. But ‘wasp’ intervention??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6FF0-452E-F54F-9646-6534DCE569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7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cscd-in.org</a:t>
            </a:r>
            <a:r>
              <a:rPr lang="en-US" dirty="0"/>
              <a:t>/zebra-mussel-prevention (Cordry-Sweetwater Conservancy far south of Chicago); https://</a:t>
            </a:r>
            <a:r>
              <a:rPr lang="en-US" dirty="0" err="1"/>
              <a:t>www.canada.ca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/environment-climate-change/services/species-risk-public-registry/general-status/wild-species-2020.html#toc0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E6FF0-452E-F54F-9646-6534DCE569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2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BBB6-14EE-44D4-5C06-F99C205D8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8C2F0-242E-2A6A-1242-722218D5B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A1AB-43AC-C29D-AD16-9378615B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3F7D0-8C00-C5E6-F07D-68C75845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30487-71A9-AB17-2F79-6F7485C3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F24F-2C6E-457C-CA6F-DCAA7672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ED86E-41E7-332A-BCDD-0388AEB2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6134C-FF30-C119-1CF4-FC0F33EF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0505B-7FE1-83F2-F52F-1F1BF56B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0D6F8-04AD-A6A1-248A-E7CE85AE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E671B-00D6-4A60-3031-9381D0AA8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8694D-A26D-1730-0A8A-8B9223622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A7D6-116A-19F5-6971-7A485474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6914E-9E52-D4B3-DE31-B8AAC7E2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3CEA0-8DBF-9C4D-C9EF-2C567C18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C7D0-2F88-8E1B-496B-AA6CA998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838D4-2C4F-8917-242F-2EF985F08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182D-CF15-B911-71B3-1DEA249D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6C6D1-DDAE-566E-FD9E-D4DF2BBA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765A2-60BF-4CEB-87A6-A00A838E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8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2AC7-1C6F-68B7-1CCF-D08FB43E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3637E-1078-E16E-4F2A-B95E4E403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408E1-DB9B-74BD-DF8D-262BCD64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3C234-38DD-F3C9-9726-0BF582F5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176B-755D-CEFD-F2A4-147D2938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5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23E5-0931-0289-FB0F-0845A51F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E8E60-83BD-EF23-5074-C24378795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18367-3E98-6F55-1D02-22545ABB8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313CE-C673-824C-49DD-340F2924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D8104-3ED1-1256-FD4B-732CB086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06DF7-FEB0-22A3-7D40-CBC8AA1A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4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7752-9C76-167E-88DC-A337C3AB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1124F-39FA-94AC-2E05-EC5459576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930F7-5D79-258F-B326-5C48AA0BF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69A08-45F8-F090-5481-D51E1167E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7C8E8-92AB-E577-8F1E-2B6C563B7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C4BE8-88BC-1859-2C34-D45C22BE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F4CCE9-4D0B-7F1E-D1A1-4F2A6FB2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FA24A-EA5B-A068-E5BF-DD83173E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2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9D8C-0FB5-7715-1D92-71AEA5F8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F1A6A-DB40-2DEE-5BC4-2BF0564E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799BB-BF60-D969-B3F8-1ACC4AB3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D8AD6-6D8A-04FB-935B-F73341A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6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E33DA0-B53F-3B9F-0334-3788805A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0B2FF-824D-C35F-3284-23089304C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C6D0B-6228-E076-5AB7-894E68A0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1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477F-0D10-E814-A38A-96B47190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F0E6-ED59-A00A-E93B-305EBBD8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9822E-2418-8EFE-63D8-126FC0F3D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094D9-78B2-D94D-98D6-518F8612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E9DD9-3D9D-4DD1-61FE-26208072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33397-AB4D-A20D-5E05-F57DACF0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4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EFF-D2F0-FEEF-308B-1D53A420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B7E5B-CA24-5065-8700-1F73F416D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0A6AA-BE1A-FB61-3737-2C55A218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8B652-0B53-6BB0-2586-D9C21255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8F2FD-F8C2-8721-B006-968DA0D5E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7B859-A4CA-8990-4986-644BDC4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3821FE-C179-E1D1-55D4-8CC545C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8418F-000B-95EF-C469-66C88A48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603FB-AB98-5876-F9EB-B50354289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8BF420-96D9-3548-BD24-F0E58C2050F7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7EDF-E0D1-6FBB-6814-B385512C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534DB-1672-8E7C-570B-A76D35529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38C130-E885-B949-A88F-396CA4B14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9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nowy forest with trees&#10;&#10;AI-generated content may be incorrect.">
            <a:extLst>
              <a:ext uri="{FF2B5EF4-FFF2-40B4-BE49-F238E27FC236}">
                <a16:creationId xmlns:a16="http://schemas.microsoft.com/office/drawing/2014/main" id="{FBEA207F-E18C-030F-83CE-A478BD1A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D9757-42D0-83E3-430C-95F83D8F2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Class 10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Energy Flow, Forests, and Ecosystem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0C039-073C-7234-ED07-532E134A6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Larry Swatuk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lswatuk@mta.ca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8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5" y="102534"/>
            <a:ext cx="9571511" cy="665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14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Deforestation in Borneo</a:t>
            </a:r>
          </a:p>
        </p:txBody>
      </p:sp>
      <p:pic>
        <p:nvPicPr>
          <p:cNvPr id="1026" name="Picture 2" descr="C:\Users\lswatuk\Documents\200 miscellaneous\borneo de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76401"/>
            <a:ext cx="6425468" cy="496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1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DB65D-CDD3-2830-A25E-1D29CC5D8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B3FAD-7863-709C-FDEB-EBB52451C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2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dirt road in a field&#10;&#10;AI-generated content may be incorrect.">
            <a:extLst>
              <a:ext uri="{FF2B5EF4-FFF2-40B4-BE49-F238E27FC236}">
                <a16:creationId xmlns:a16="http://schemas.microsoft.com/office/drawing/2014/main" id="{817E3950-4DA0-A6A4-DF1A-3FC0C4C86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8590" b="1"/>
          <a:stretch>
            <a:fillRect/>
          </a:stretch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2BB88-542C-2D32-EED7-AA4306162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61" y="251170"/>
            <a:ext cx="10193977" cy="1304497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Oil palm conversion = an economic metabolism shift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B7432-9F70-2B9D-5244-ED2E0B5D8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61" y="1555667"/>
            <a:ext cx="6796264" cy="4876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rgbClr val="FFFFFF"/>
                </a:solidFill>
              </a:rPr>
              <a:t>When forest is converted to oil palm plantation, the entire energy logic changes</a:t>
            </a:r>
          </a:p>
          <a:p>
            <a:pPr marL="0" indent="0">
              <a:buNone/>
            </a:pPr>
            <a:endParaRPr lang="en-CA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FFFFFF"/>
                </a:solidFill>
              </a:rPr>
              <a:t>What oil palm represents economically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FFFF"/>
                </a:solidFill>
              </a:rPr>
              <a:t>A high-throughput energy system</a:t>
            </a:r>
          </a:p>
          <a:p>
            <a:pPr marL="457200" lvl="1" indent="0">
              <a:buNone/>
            </a:pPr>
            <a:r>
              <a:rPr lang="en-CA" dirty="0">
                <a:solidFill>
                  <a:srgbClr val="FFFFFF"/>
                </a:solidFill>
              </a:rPr>
              <a:t>Designed to:</a:t>
            </a:r>
          </a:p>
          <a:p>
            <a:pPr lvl="2"/>
            <a:r>
              <a:rPr lang="en-CA" sz="2400" dirty="0">
                <a:solidFill>
                  <a:srgbClr val="FFFFFF"/>
                </a:solidFill>
              </a:rPr>
              <a:t>capture solar energy fast</a:t>
            </a:r>
          </a:p>
          <a:p>
            <a:pPr lvl="2"/>
            <a:r>
              <a:rPr lang="en-CA" sz="2400" dirty="0">
                <a:solidFill>
                  <a:srgbClr val="FFFFFF"/>
                </a:solidFill>
              </a:rPr>
              <a:t>convert it into a single commodity</a:t>
            </a:r>
          </a:p>
          <a:p>
            <a:pPr lvl="2"/>
            <a:r>
              <a:rPr lang="en-CA" sz="2400" dirty="0">
                <a:solidFill>
                  <a:srgbClr val="FFFFFF"/>
                </a:solidFill>
              </a:rPr>
              <a:t>export that energy rapidly to global markets</a:t>
            </a:r>
          </a:p>
          <a:p>
            <a:pPr marL="0" indent="0">
              <a:buNone/>
            </a:pPr>
            <a:r>
              <a:rPr lang="en-CA" sz="2400" dirty="0">
                <a:solidFill>
                  <a:srgbClr val="FFFFFF"/>
                </a:solidFill>
              </a:rPr>
              <a:t>From an entropy perspective, this is a metabolic acceleration</a:t>
            </a:r>
          </a:p>
          <a:p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5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9739AD-46BA-9379-6302-A40B5393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Indigenous Forest to Oil Palm Plantation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629BA-57F1-40C3-3419-3763F4BE4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755" y="1570821"/>
            <a:ext cx="5157787" cy="622836"/>
          </a:xfrm>
        </p:spPr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B9B58B-DC28-388F-5398-BA9D76103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5332" y="2193657"/>
            <a:ext cx="5183188" cy="622837"/>
          </a:xfrm>
        </p:spPr>
        <p:txBody>
          <a:bodyPr/>
          <a:lstStyle/>
          <a:p>
            <a:r>
              <a:rPr lang="en-US" dirty="0"/>
              <a:t>After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33EA688-6525-EC97-74FC-FC5C5430A61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80352" y="2322825"/>
            <a:ext cx="4655826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Energy flows: diffuse, multi-directional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Entropy handled internally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(nutrient cycling, regeneration)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Order maintained across: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Ecosystems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Communities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Generations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14AC876-2310-0883-A638-BC38F9DF1A7D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290954" y="2925862"/>
            <a:ext cx="5806846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Energy flows: linear and accelerated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Entropy exported as: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eforestation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soil degradation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biodiversity loss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chemical runoff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carbon emissions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Social disorder exported too: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land conflict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weakened customary tenure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dependence on wage labor and global prices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359BD58-E0E9-FC61-7A8D-17FABE9A0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2" y="4975761"/>
            <a:ext cx="26860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3E272FDC-B260-E154-B258-F3DCD392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07" y="4020467"/>
            <a:ext cx="2200294" cy="191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9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otographing Saskatchewan's Canola Bloom | Photo Journeys">
            <a:extLst>
              <a:ext uri="{FF2B5EF4-FFF2-40B4-BE49-F238E27FC236}">
                <a16:creationId xmlns:a16="http://schemas.microsoft.com/office/drawing/2014/main" id="{18B5DF0B-683D-59DE-1632-1D921E54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154EEC-D44B-5567-B0A6-0279E735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993" y="6613274"/>
            <a:ext cx="9718963" cy="486888"/>
          </a:xfrm>
        </p:spPr>
        <p:txBody>
          <a:bodyPr>
            <a:normAutofit fontScale="90000"/>
          </a:bodyPr>
          <a:lstStyle/>
          <a:p>
            <a:r>
              <a:rPr lang="en-CA" sz="2200" b="1" dirty="0"/>
              <a:t>The plantation looks “ordered,” but only because disorder has been displaced elsewhere.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1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tellite image of the Gulf of Mexico. Light colored water shows, often nutrient-rich sediment flowing into the deeper ocean water. These nutrients facilitate growth of phytoplankton blooms, which can lead to hypoxic conditions.">
            <a:extLst>
              <a:ext uri="{FF2B5EF4-FFF2-40B4-BE49-F238E27FC236}">
                <a16:creationId xmlns:a16="http://schemas.microsoft.com/office/drawing/2014/main" id="{E4685C7D-96C7-2DF4-AA9E-B1FADC44A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2" b="9824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002C3A-DABA-DCE7-19BC-4CE3DBF7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08" y="127619"/>
            <a:ext cx="6626902" cy="1073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Gulf of Mexico “Dead Zone”</a:t>
            </a:r>
          </a:p>
        </p:txBody>
      </p:sp>
    </p:spTree>
    <p:extLst>
      <p:ext uri="{BB962C8B-B14F-4D97-AF65-F5344CB8AC3E}">
        <p14:creationId xmlns:p14="http://schemas.microsoft.com/office/powerpoint/2010/main" val="363815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67F7AE-C5F7-B9F4-BDB6-13525B8E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87533"/>
            <a:ext cx="10610684" cy="530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68638E-E646-CCA6-5568-704B04DD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100" b="1" dirty="0"/>
              <a:t>Economies maintain internal order by exporting entropy to ecosystems and communities.</a:t>
            </a:r>
            <a:br>
              <a:rPr lang="en-CA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25B16-0A17-242C-5B93-D4A839FF3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405" y="4530271"/>
            <a:ext cx="9225148" cy="2615746"/>
          </a:xfrm>
        </p:spPr>
        <p:txBody>
          <a:bodyPr/>
          <a:lstStyle/>
          <a:p>
            <a:r>
              <a:rPr lang="en-CA" sz="2000" b="1" dirty="0">
                <a:solidFill>
                  <a:schemeClr val="bg1"/>
                </a:solidFill>
              </a:rPr>
              <a:t>Oil palm plantations:</a:t>
            </a:r>
          </a:p>
          <a:p>
            <a:pPr lvl="1"/>
            <a:r>
              <a:rPr lang="en-CA" sz="2000" b="1" dirty="0">
                <a:solidFill>
                  <a:schemeClr val="bg1"/>
                </a:solidFill>
              </a:rPr>
              <a:t>create </a:t>
            </a:r>
            <a:r>
              <a:rPr lang="en-CA" sz="2000" b="1" i="1" dirty="0">
                <a:solidFill>
                  <a:schemeClr val="bg1"/>
                </a:solidFill>
              </a:rPr>
              <a:t>economic order</a:t>
            </a:r>
            <a:r>
              <a:rPr lang="en-CA" sz="2000" b="1" dirty="0">
                <a:solidFill>
                  <a:schemeClr val="bg1"/>
                </a:solidFill>
              </a:rPr>
              <a:t> (profits, supply chains, GDP growth)</a:t>
            </a:r>
          </a:p>
          <a:p>
            <a:pPr lvl="1"/>
            <a:r>
              <a:rPr lang="en-CA" sz="2000" b="1" dirty="0">
                <a:solidFill>
                  <a:schemeClr val="bg1"/>
                </a:solidFill>
              </a:rPr>
              <a:t>by generating </a:t>
            </a:r>
            <a:r>
              <a:rPr lang="en-CA" sz="2000" b="1" i="1" dirty="0">
                <a:solidFill>
                  <a:schemeClr val="bg1"/>
                </a:solidFill>
              </a:rPr>
              <a:t>ecological disorder</a:t>
            </a:r>
            <a:r>
              <a:rPr lang="en-CA" sz="2000" b="1" dirty="0">
                <a:solidFill>
                  <a:schemeClr val="bg1"/>
                </a:solidFill>
              </a:rPr>
              <a:t> (carbon release, habitat loss)</a:t>
            </a:r>
          </a:p>
          <a:p>
            <a:pPr lvl="1"/>
            <a:r>
              <a:rPr lang="en-CA" sz="2000" b="1" dirty="0">
                <a:solidFill>
                  <a:schemeClr val="bg1"/>
                </a:solidFill>
              </a:rPr>
              <a:t>and </a:t>
            </a:r>
            <a:r>
              <a:rPr lang="en-CA" sz="2000" b="1" i="1" dirty="0">
                <a:solidFill>
                  <a:schemeClr val="bg1"/>
                </a:solidFill>
              </a:rPr>
              <a:t>social disorder</a:t>
            </a:r>
            <a:r>
              <a:rPr lang="en-CA" sz="2000" b="1" dirty="0">
                <a:solidFill>
                  <a:schemeClr val="bg1"/>
                </a:solidFill>
              </a:rPr>
              <a:t> (erosion of Indigenous governance systems)</a:t>
            </a:r>
          </a:p>
          <a:p>
            <a:r>
              <a:rPr lang="en-CA" sz="2000" b="1" dirty="0">
                <a:solidFill>
                  <a:schemeClr val="bg1"/>
                </a:solidFill>
              </a:rPr>
              <a:t>The “efficiency” of oil palm is not magic—it’s thermodynamic displacement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15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A3DF-D0D1-02D7-5B27-7681A45F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200" dirty="0"/>
              <a:t>Environmental crises emerge when </a:t>
            </a:r>
            <a:r>
              <a:rPr lang="en-CA" sz="3200" b="1" dirty="0"/>
              <a:t>entropy export exceeds the capacity of sinks</a:t>
            </a:r>
            <a:r>
              <a:rPr lang="en-CA" sz="3200" dirty="0"/>
              <a:t>.</a:t>
            </a:r>
            <a:br>
              <a:rPr lang="en-CA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6C90-82D0-B31B-D1B6-BD1F64B6D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In places such as Papua New Guinea:</a:t>
            </a:r>
          </a:p>
          <a:p>
            <a:pPr lvl="1"/>
            <a:r>
              <a:rPr lang="en-CA" dirty="0"/>
              <a:t>Forests once absorbed waste, heat, and disturbance</a:t>
            </a:r>
          </a:p>
          <a:p>
            <a:pPr lvl="1"/>
            <a:r>
              <a:rPr lang="en-CA" dirty="0"/>
              <a:t>Large-scale conversion overwhelms those sinks</a:t>
            </a:r>
          </a:p>
          <a:p>
            <a:pPr lvl="1"/>
            <a:r>
              <a:rPr lang="en-CA" dirty="0"/>
              <a:t>Damage accumulates faster than recovery is possible</a:t>
            </a:r>
          </a:p>
          <a:p>
            <a:pPr marL="0" indent="0">
              <a:buNone/>
            </a:pPr>
            <a:r>
              <a:rPr lang="en-CA" dirty="0"/>
              <a:t>So:</a:t>
            </a:r>
          </a:p>
          <a:p>
            <a:pPr lvl="1"/>
            <a:r>
              <a:rPr lang="en-CA" dirty="0"/>
              <a:t>Climate change = atmospheric entropy overload</a:t>
            </a:r>
          </a:p>
          <a:p>
            <a:pPr lvl="1"/>
            <a:r>
              <a:rPr lang="en-CA" dirty="0"/>
              <a:t>Biodiversity loss = ecological simplification</a:t>
            </a:r>
          </a:p>
          <a:p>
            <a:pPr lvl="1"/>
            <a:r>
              <a:rPr lang="en-CA" dirty="0"/>
              <a:t>Land conflict = social entropy</a:t>
            </a:r>
          </a:p>
          <a:p>
            <a:pPr marL="0" indent="0">
              <a:buNone/>
            </a:pPr>
            <a:r>
              <a:rPr lang="en-CA" dirty="0"/>
              <a:t>All are symptoms of </a:t>
            </a:r>
            <a:r>
              <a:rPr lang="en-CA" b="1" dirty="0"/>
              <a:t>energy flows moving too fast, too narrowly, and too externally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6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ainforest">
            <a:extLst>
              <a:ext uri="{FF2B5EF4-FFF2-40B4-BE49-F238E27FC236}">
                <a16:creationId xmlns:a16="http://schemas.microsoft.com/office/drawing/2014/main" id="{DD439A78-3513-BC9A-16FE-55758EC57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3" b="7193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041587-DF53-B2DD-E9F8-07B296ECB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43"/>
            <a:ext cx="10515600" cy="1118187"/>
          </a:xfrm>
        </p:spPr>
        <p:txBody>
          <a:bodyPr/>
          <a:lstStyle/>
          <a:p>
            <a:r>
              <a:rPr lang="en-US" dirty="0"/>
              <a:t>Forest Ecosystem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6A947F-FB3E-102C-6523-3BA2205C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captures solar energy</a:t>
            </a:r>
          </a:p>
          <a:p>
            <a:r>
              <a:rPr lang="en-CA" dirty="0">
                <a:solidFill>
                  <a:schemeClr val="bg1"/>
                </a:solidFill>
              </a:rPr>
              <a:t>builds complex structure (trees, soils, food webs)</a:t>
            </a:r>
          </a:p>
          <a:p>
            <a:r>
              <a:rPr lang="en-CA" dirty="0">
                <a:solidFill>
                  <a:schemeClr val="bg1"/>
                </a:solidFill>
              </a:rPr>
              <a:t>releases: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heat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decomposed matter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O</a:t>
            </a:r>
            <a:r>
              <a:rPr lang="en-CA" baseline="-25000" dirty="0">
                <a:solidFill>
                  <a:schemeClr val="bg1"/>
                </a:solidFill>
              </a:rPr>
              <a:t>2</a:t>
            </a:r>
            <a:r>
              <a:rPr lang="en-CA" dirty="0">
                <a:solidFill>
                  <a:schemeClr val="bg1"/>
                </a:solidFill>
              </a:rPr>
              <a:t> and CO₂ (net </a:t>
            </a:r>
            <a:r>
              <a:rPr lang="en-CA">
                <a:solidFill>
                  <a:schemeClr val="bg1"/>
                </a:solidFill>
              </a:rPr>
              <a:t>CO</a:t>
            </a:r>
            <a:r>
              <a:rPr lang="en-CA" baseline="-25000">
                <a:solidFill>
                  <a:schemeClr val="bg1"/>
                </a:solidFill>
              </a:rPr>
              <a:t>2  </a:t>
            </a:r>
            <a:r>
              <a:rPr lang="en-CA">
                <a:solidFill>
                  <a:schemeClr val="bg1"/>
                </a:solidFill>
              </a:rPr>
              <a:t>sink) </a:t>
            </a:r>
            <a:r>
              <a:rPr lang="en-CA" dirty="0">
                <a:solidFill>
                  <a:schemeClr val="bg1"/>
                </a:solidFill>
              </a:rPr>
              <a:t>and nutrients</a:t>
            </a:r>
          </a:p>
          <a:p>
            <a:r>
              <a:rPr lang="en-CA" dirty="0">
                <a:solidFill>
                  <a:schemeClr val="bg1"/>
                </a:solidFill>
              </a:rPr>
              <a:t>The forest looks orderly, but it’s actually a </a:t>
            </a:r>
            <a:r>
              <a:rPr lang="en-CA" b="1" dirty="0">
                <a:solidFill>
                  <a:schemeClr val="bg1"/>
                </a:solidFill>
              </a:rPr>
              <a:t>machine for accelerating energy dissipation</a:t>
            </a:r>
            <a:r>
              <a:rPr lang="en-CA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B28C-C814-374A-98E2-EB4FD485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Indigenous Resource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4D01D-8DC2-AE80-8A7B-4BF779885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Customary land systems are not just cultural—they are </a:t>
            </a:r>
            <a:r>
              <a:rPr lang="en-CA" b="1" dirty="0"/>
              <a:t>entropy-regulating institutions</a:t>
            </a:r>
            <a:endParaRPr lang="en-CA" dirty="0"/>
          </a:p>
          <a:p>
            <a:r>
              <a:rPr lang="en-CA" dirty="0"/>
              <a:t>They slow extraction, diversify energy use, embed decision-making in place-based knowledge</a:t>
            </a:r>
          </a:p>
          <a:p>
            <a:r>
              <a:rPr lang="en-CA" dirty="0"/>
              <a:t>When these systems are displaced entropy is no longer managed locally; control over energy flows shifts outward; communities lose the ability to maintain internal order</a:t>
            </a:r>
          </a:p>
          <a:p>
            <a:r>
              <a:rPr lang="en-CA" dirty="0"/>
              <a:t>This is why forest conversion is not just land-use change—it is </a:t>
            </a:r>
            <a:r>
              <a:rPr lang="en-CA" b="1" dirty="0"/>
              <a:t>a loss of thermodynamic sovereignty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2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F6B87-6FC7-5734-A51A-60EA233E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43" b="12538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382504-917E-2B0B-17AD-EC14893E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Ecological Succession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88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8BA85-AB94-7A19-8CC0-81F05B1F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“Climax Community”? 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5F69-D0A7-542C-8917-B1CF3320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Fire</a:t>
            </a:r>
          </a:p>
          <a:p>
            <a:r>
              <a:rPr lang="en-US" sz="2200"/>
              <a:t>Flooding</a:t>
            </a:r>
          </a:p>
          <a:p>
            <a:r>
              <a:rPr lang="en-US" sz="2200"/>
              <a:t>Ice storms</a:t>
            </a:r>
          </a:p>
          <a:p>
            <a:r>
              <a:rPr lang="en-US" sz="2200"/>
              <a:t>Insect infestations</a:t>
            </a:r>
          </a:p>
        </p:txBody>
      </p:sp>
      <p:pic>
        <p:nvPicPr>
          <p:cNvPr id="1026" name="Picture 2" descr="spruce budworm outbreak">
            <a:extLst>
              <a:ext uri="{FF2B5EF4-FFF2-40B4-BE49-F238E27FC236}">
                <a16:creationId xmlns:a16="http://schemas.microsoft.com/office/drawing/2014/main" id="{72B39215-2B54-5CB3-CEC4-7B57AA93D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2" r="12916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748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lberta wildfire fighters hope rain, cooling bring relief | Reuters">
            <a:extLst>
              <a:ext uri="{FF2B5EF4-FFF2-40B4-BE49-F238E27FC236}">
                <a16:creationId xmlns:a16="http://schemas.microsoft.com/office/drawing/2014/main" id="{A12BABB2-B4FB-3B38-BFC8-8B16B6F0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3B96C-5500-ABF3-0A51-1D7AEADB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Dynamic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E7C42-A490-8ADF-4D95-A4A1E9CA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Disturbances are natural</a:t>
            </a:r>
          </a:p>
          <a:p>
            <a:r>
              <a:rPr lang="en-US" dirty="0">
                <a:solidFill>
                  <a:schemeClr val="bg1"/>
                </a:solidFill>
              </a:rPr>
              <a:t>Cataclysmic</a:t>
            </a:r>
          </a:p>
          <a:p>
            <a:r>
              <a:rPr lang="en-US" dirty="0">
                <a:solidFill>
                  <a:schemeClr val="bg1"/>
                </a:solidFill>
              </a:rPr>
              <a:t>Micro-/Meso-/Macro-disturbance</a:t>
            </a:r>
          </a:p>
          <a:p>
            <a:r>
              <a:rPr lang="en-US" dirty="0">
                <a:solidFill>
                  <a:schemeClr val="bg1"/>
                </a:solidFill>
              </a:rPr>
              <a:t>Humans disturbance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Shallow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Thorough-going</a:t>
            </a:r>
          </a:p>
        </p:txBody>
      </p:sp>
    </p:spTree>
    <p:extLst>
      <p:ext uri="{BB962C8B-B14F-4D97-AF65-F5344CB8AC3E}">
        <p14:creationId xmlns:p14="http://schemas.microsoft.com/office/powerpoint/2010/main" val="229130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inforest">
            <a:extLst>
              <a:ext uri="{FF2B5EF4-FFF2-40B4-BE49-F238E27FC236}">
                <a16:creationId xmlns:a16="http://schemas.microsoft.com/office/drawing/2014/main" id="{1D38419A-0605-F743-92B5-1F0FA845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3" b="841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8FD30F-A15C-2F84-FD37-A0DCD030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Mature Forest Community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2D1BC-F10B-7487-4C97-07B78E3CA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Climax vegetation</a:t>
            </a:r>
          </a:p>
          <a:p>
            <a:r>
              <a:rPr lang="en-US" dirty="0">
                <a:solidFill>
                  <a:schemeClr val="bg1"/>
                </a:solidFill>
              </a:rPr>
              <a:t>Species assemblage more constant over time</a:t>
            </a:r>
          </a:p>
          <a:p>
            <a:r>
              <a:rPr lang="en-US" dirty="0">
                <a:solidFill>
                  <a:schemeClr val="bg1"/>
                </a:solidFill>
              </a:rPr>
              <a:t>On-going changes a function of changes in pathogens, predation, climate</a:t>
            </a:r>
          </a:p>
          <a:p>
            <a:r>
              <a:rPr lang="en-US" dirty="0">
                <a:solidFill>
                  <a:schemeClr val="bg1"/>
                </a:solidFill>
              </a:rPr>
              <a:t>Climax vegetation strongly influenced by prevailing climate and is therefore known as “climatic climax”</a:t>
            </a:r>
          </a:p>
        </p:txBody>
      </p:sp>
    </p:spTree>
    <p:extLst>
      <p:ext uri="{BB962C8B-B14F-4D97-AF65-F5344CB8AC3E}">
        <p14:creationId xmlns:p14="http://schemas.microsoft.com/office/powerpoint/2010/main" val="67986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1198CF-59E6-0212-801D-345D2A19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4" y="9649"/>
            <a:ext cx="10069287" cy="6848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BB5D6-D08D-9503-82AD-158C63B9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Carrying Capacity of an Ecosystem</a:t>
            </a:r>
            <a:br>
              <a:rPr lang="en-US" dirty="0"/>
            </a:br>
            <a:r>
              <a:rPr lang="en-US" sz="3100" dirty="0"/>
              <a:t>Population size is a function of reduction/growth factors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64274-A31F-6E2E-0695-EA3659D9F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Biotic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67C2E-8CC7-2D08-87A2-D34A6B7E6B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Predators</a:t>
            </a:r>
          </a:p>
          <a:p>
            <a:r>
              <a:rPr lang="en-US" dirty="0">
                <a:solidFill>
                  <a:schemeClr val="bg1"/>
                </a:solidFill>
              </a:rPr>
              <a:t>Disease</a:t>
            </a:r>
          </a:p>
          <a:p>
            <a:r>
              <a:rPr lang="en-US" dirty="0">
                <a:solidFill>
                  <a:schemeClr val="bg1"/>
                </a:solidFill>
              </a:rPr>
              <a:t>Parasites</a:t>
            </a:r>
          </a:p>
          <a:p>
            <a:r>
              <a:rPr lang="en-US" dirty="0">
                <a:solidFill>
                  <a:schemeClr val="bg1"/>
                </a:solidFill>
              </a:rPr>
              <a:t>lack of food</a:t>
            </a:r>
          </a:p>
          <a:p>
            <a:r>
              <a:rPr lang="en-US" dirty="0">
                <a:solidFill>
                  <a:schemeClr val="bg1"/>
                </a:solidFill>
              </a:rPr>
              <a:t>Reproduction rate</a:t>
            </a:r>
          </a:p>
          <a:p>
            <a:r>
              <a:rPr lang="en-US" dirty="0">
                <a:solidFill>
                  <a:schemeClr val="bg1"/>
                </a:solidFill>
              </a:rPr>
              <a:t>Ability to migrate</a:t>
            </a:r>
          </a:p>
          <a:p>
            <a:r>
              <a:rPr lang="en-US" dirty="0">
                <a:solidFill>
                  <a:schemeClr val="bg1"/>
                </a:solidFill>
              </a:rPr>
              <a:t>Ability to hide/disguise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4966E2-C370-9C74-4A6A-08A388EDF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Abiotic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7E5779-C218-7866-F9C2-2565D433A9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Light</a:t>
            </a:r>
          </a:p>
          <a:p>
            <a:r>
              <a:rPr lang="en-US" dirty="0">
                <a:solidFill>
                  <a:schemeClr val="bg1"/>
                </a:solidFill>
              </a:rPr>
              <a:t>Temperature</a:t>
            </a:r>
          </a:p>
          <a:p>
            <a:r>
              <a:rPr lang="en-US" dirty="0">
                <a:solidFill>
                  <a:schemeClr val="bg1"/>
                </a:solidFill>
              </a:rPr>
              <a:t>Weather</a:t>
            </a:r>
          </a:p>
          <a:p>
            <a:r>
              <a:rPr lang="en-US" dirty="0">
                <a:solidFill>
                  <a:schemeClr val="bg1"/>
                </a:solidFill>
              </a:rPr>
              <a:t>Water</a:t>
            </a:r>
          </a:p>
          <a:p>
            <a:r>
              <a:rPr lang="en-US" dirty="0">
                <a:solidFill>
                  <a:schemeClr val="bg1"/>
                </a:solidFill>
              </a:rPr>
              <a:t>Chemical environment</a:t>
            </a:r>
          </a:p>
        </p:txBody>
      </p:sp>
    </p:spTree>
    <p:extLst>
      <p:ext uri="{BB962C8B-B14F-4D97-AF65-F5344CB8AC3E}">
        <p14:creationId xmlns:p14="http://schemas.microsoft.com/office/powerpoint/2010/main" val="2520471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C8E00-F88D-25FB-8B60-4AE4C218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Durability of Ecosystems Varies</a:t>
            </a:r>
          </a:p>
        </p:txBody>
      </p:sp>
      <p:sp>
        <p:nvSpPr>
          <p:cNvPr id="308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B588-D85F-9F63-DEDE-B46815BC6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Inertia (keep going)</a:t>
            </a:r>
          </a:p>
          <a:p>
            <a:r>
              <a:rPr lang="en-US" sz="2200" dirty="0"/>
              <a:t>Resilience (bounce back)</a:t>
            </a:r>
          </a:p>
          <a:p>
            <a:r>
              <a:rPr lang="en-US" sz="2200" dirty="0"/>
              <a:t>Temperate Zones with ‘high inertia’ and ‘high resilience’ (e.g. where we have settled and John Keegan calls “lands of first choice”) </a:t>
            </a:r>
          </a:p>
        </p:txBody>
      </p:sp>
      <p:pic>
        <p:nvPicPr>
          <p:cNvPr id="3074" name="Picture 2" descr="Book Summary: “A History of Warfare” by John Keegan – The Ratchet of  Technology, a site by Michael Magoon">
            <a:extLst>
              <a:ext uri="{FF2B5EF4-FFF2-40B4-BE49-F238E27FC236}">
                <a16:creationId xmlns:a16="http://schemas.microsoft.com/office/drawing/2014/main" id="{AB74C61A-5856-AFCE-1876-DD6E8F52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1418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5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E4149-6F44-8698-09B0-41DE574A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Human Impacts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6F070-5034-BD21-4B7F-A85C4AB61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Direct</a:t>
            </a:r>
          </a:p>
          <a:p>
            <a:pPr lvl="1"/>
            <a:r>
              <a:rPr lang="en-US" sz="1700" dirty="0"/>
              <a:t>Harvest</a:t>
            </a:r>
          </a:p>
          <a:p>
            <a:pPr lvl="1"/>
            <a:r>
              <a:rPr lang="en-US" sz="1700" dirty="0"/>
              <a:t>Land conversion (including species removal)</a:t>
            </a:r>
          </a:p>
          <a:p>
            <a:pPr lvl="1"/>
            <a:r>
              <a:rPr lang="en-US" sz="1700" dirty="0"/>
              <a:t>pollution</a:t>
            </a:r>
          </a:p>
          <a:p>
            <a:r>
              <a:rPr lang="en-US" sz="1700" dirty="0"/>
              <a:t>Indirect</a:t>
            </a:r>
          </a:p>
          <a:p>
            <a:pPr lvl="1"/>
            <a:r>
              <a:rPr lang="en-US" sz="1700" dirty="0"/>
              <a:t>invasive species (zebra mussel; </a:t>
            </a:r>
            <a:r>
              <a:rPr lang="en-US" sz="1700" dirty="0" err="1"/>
              <a:t>dutch</a:t>
            </a:r>
            <a:r>
              <a:rPr lang="en-US" sz="1700" dirty="0"/>
              <a:t> elm disease)</a:t>
            </a:r>
          </a:p>
          <a:p>
            <a:pPr lvl="1"/>
            <a:r>
              <a:rPr lang="en-US" sz="1700" dirty="0"/>
              <a:t>6.4% of 50,534 species assessed in </a:t>
            </a:r>
            <a:r>
              <a:rPr lang="en-US" sz="1700" i="1" dirty="0"/>
              <a:t>Wild Species 2020: The General Status of Species in Canada </a:t>
            </a:r>
            <a:r>
              <a:rPr lang="en-US" sz="1700" dirty="0"/>
              <a:t>are not native</a:t>
            </a:r>
          </a:p>
        </p:txBody>
      </p:sp>
      <p:pic>
        <p:nvPicPr>
          <p:cNvPr id="4" name="Picture 3" descr="A shopping cart covered in dirt&#10;&#10;AI-generated content may be incorrect.">
            <a:extLst>
              <a:ext uri="{FF2B5EF4-FFF2-40B4-BE49-F238E27FC236}">
                <a16:creationId xmlns:a16="http://schemas.microsoft.com/office/drawing/2014/main" id="{1AF283E8-9B75-B2FC-CBCE-1DD8BFF2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11" r="7890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3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407A-0CA1-67D6-EA62-86C5C127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A309D-9DB2-6CE8-F60B-D355CC43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Ecosystems change over time</a:t>
            </a:r>
          </a:p>
          <a:p>
            <a:r>
              <a:rPr lang="en-US" dirty="0"/>
              <a:t>Ecological succession occurs as a slow adaptive process involving the gradual replacement of one assemblage of species by another as conditions change over time</a:t>
            </a:r>
          </a:p>
          <a:p>
            <a:r>
              <a:rPr lang="en-US" dirty="0"/>
              <a:t>Ecosystems tend toward dynamic equilibrium</a:t>
            </a:r>
          </a:p>
          <a:p>
            <a:r>
              <a:rPr lang="en-US" dirty="0"/>
              <a:t>Feedback mechanisms that may either exacerbate (positive feedback loops) or mitigate (negative feedback loops) 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91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94907C-843A-D80B-6FCD-D1C10497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"/>
            <a:ext cx="12192000" cy="6855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B81E27-0E04-1FA0-ABFA-B92D7EE5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Key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F8508-950F-5B87-5651-F57A0E9B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“We cannot impose static management regimes on dynamic ecosystem processes without causing ecological disruption.”</a:t>
            </a:r>
          </a:p>
          <a:p>
            <a:r>
              <a:rPr lang="en-US" b="1" dirty="0">
                <a:solidFill>
                  <a:srgbClr val="FFFF00"/>
                </a:solidFill>
              </a:rPr>
              <a:t>“When faced with such dynamic ecosystem changes, we must use equally dynamic thinking to confront the challenges of the future.”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FFFF00"/>
                </a:solidFill>
              </a:rPr>
              <a:t>-- Dearden &amp; Mitchell, 2012, p. 111</a:t>
            </a:r>
          </a:p>
        </p:txBody>
      </p:sp>
    </p:spTree>
    <p:extLst>
      <p:ext uri="{BB962C8B-B14F-4D97-AF65-F5344CB8AC3E}">
        <p14:creationId xmlns:p14="http://schemas.microsoft.com/office/powerpoint/2010/main" val="412405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D2CC-A3A0-3B34-8BEF-DFBDA56B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From Sustainable Forest Management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3D3D-FC7B-4CD0-1653-4DE0D740D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Socio-ecological system: Indigenous people managed forests as slow, complex energy systems</a:t>
            </a:r>
          </a:p>
          <a:p>
            <a:r>
              <a:rPr lang="en-US" sz="1700"/>
              <a:t>Forests captured solar energy over long time scales</a:t>
            </a:r>
          </a:p>
          <a:p>
            <a:r>
              <a:rPr lang="en-US" sz="1700"/>
              <a:t>Energy stored in biomass, soils, biodiversity</a:t>
            </a:r>
          </a:p>
          <a:p>
            <a:r>
              <a:rPr lang="en-US" sz="1700"/>
              <a:t>Human livelihoods embedded in these flows</a:t>
            </a:r>
          </a:p>
          <a:p>
            <a:pPr lvl="1"/>
            <a:r>
              <a:rPr lang="en-US" sz="1700"/>
              <a:t>Hunting, shifting cultivation, agroforestry</a:t>
            </a:r>
          </a:p>
          <a:p>
            <a:pPr lvl="1"/>
            <a:r>
              <a:rPr lang="en-US" sz="1700"/>
              <a:t>Materials, medicines, spiritual value</a:t>
            </a:r>
          </a:p>
          <a:p>
            <a:r>
              <a:rPr lang="en-US" sz="1700"/>
              <a:t>Waste and entropy absorbed locally:</a:t>
            </a:r>
          </a:p>
          <a:p>
            <a:pPr lvl="1"/>
            <a:r>
              <a:rPr lang="en-US" sz="1700"/>
              <a:t>Nutrients recycled</a:t>
            </a:r>
          </a:p>
          <a:p>
            <a:pPr lvl="1"/>
            <a:r>
              <a:rPr lang="en-US" sz="1700"/>
              <a:t>Forest structure regenerated</a:t>
            </a:r>
          </a:p>
        </p:txBody>
      </p:sp>
      <p:pic>
        <p:nvPicPr>
          <p:cNvPr id="5" name="Picture 4" descr="Vibrant green forest">
            <a:extLst>
              <a:ext uri="{FF2B5EF4-FFF2-40B4-BE49-F238E27FC236}">
                <a16:creationId xmlns:a16="http://schemas.microsoft.com/office/drawing/2014/main" id="{ACB8D67C-98F8-F3CD-2EDB-3DCCE39C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80" r="26583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41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0A5D-D3D1-44D0-2321-22DA78B82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Ecosystem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D5633-7D50-303C-1041-EA79566A6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CA" sz="2200"/>
              <a:t>These systems maintained </a:t>
            </a:r>
            <a:r>
              <a:rPr lang="en-CA" sz="2200" b="1"/>
              <a:t>internal social and ecological order</a:t>
            </a:r>
            <a:r>
              <a:rPr lang="en-CA" sz="2200"/>
              <a:t> by letting energy move </a:t>
            </a:r>
            <a:r>
              <a:rPr lang="en-CA" sz="2200" b="1"/>
              <a:t>slowly, cyclically, and locally</a:t>
            </a:r>
            <a:r>
              <a:rPr lang="en-CA" sz="2200"/>
              <a:t>.</a:t>
            </a:r>
          </a:p>
          <a:p>
            <a:pPr lvl="1"/>
            <a:r>
              <a:rPr lang="en-CA" sz="2200"/>
              <a:t>Low throughput </a:t>
            </a:r>
          </a:p>
          <a:p>
            <a:pPr lvl="1"/>
            <a:r>
              <a:rPr lang="en-CA" sz="2200"/>
              <a:t>Low entropy export </a:t>
            </a:r>
          </a:p>
          <a:p>
            <a:pPr lvl="1"/>
            <a:r>
              <a:rPr lang="en-CA" sz="2200"/>
              <a:t>High resilience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B2DD9-B8F1-296E-C550-89DD4C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98" r="810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188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D566280-33B1-AFBB-F70D-B3CD6FA6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" b="1"/>
          <a:stretch>
            <a:fillRect/>
          </a:stretch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87D01-BC8B-23BD-DAE1-26F0BCBA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074501" cy="16949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…to Unsustainable Forest (Mis)Management</a:t>
            </a:r>
          </a:p>
        </p:txBody>
      </p:sp>
    </p:spTree>
    <p:extLst>
      <p:ext uri="{BB962C8B-B14F-4D97-AF65-F5344CB8AC3E}">
        <p14:creationId xmlns:p14="http://schemas.microsoft.com/office/powerpoint/2010/main" val="291233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D3B33A-F204-DF8A-41B6-BC1AB50D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4" y="317624"/>
            <a:ext cx="4624450" cy="1154916"/>
          </a:xfrm>
        </p:spPr>
        <p:txBody>
          <a:bodyPr>
            <a:normAutofit/>
          </a:bodyPr>
          <a:lstStyle/>
          <a:p>
            <a:r>
              <a:rPr lang="en-US" sz="2400" dirty="0"/>
              <a:t>“Extroversion”: From Ecosystem People to Biosphere People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54FD0-B84A-90C2-92DC-9DF185AA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545" y="0"/>
            <a:ext cx="6925455" cy="6677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704562-FC4D-AE85-0900-FF8B340C32AF}"/>
              </a:ext>
            </a:extLst>
          </p:cNvPr>
          <p:cNvSpPr txBox="1"/>
          <p:nvPr/>
        </p:nvSpPr>
        <p:spPr>
          <a:xfrm>
            <a:off x="173182" y="1828801"/>
            <a:ext cx="49806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Major Companies Involved in Palm Oil Market:</a:t>
            </a:r>
          </a:p>
          <a:p>
            <a:r>
              <a:rPr lang="en-CA" dirty="0"/>
              <a:t>FGV Holdings </a:t>
            </a:r>
            <a:r>
              <a:rPr lang="en-CA" dirty="0" err="1"/>
              <a:t>Berhad</a:t>
            </a:r>
            <a:r>
              <a:rPr lang="en-CA" dirty="0"/>
              <a:t>, </a:t>
            </a:r>
          </a:p>
          <a:p>
            <a:r>
              <a:rPr lang="en-CA" dirty="0"/>
              <a:t>IOI Group, </a:t>
            </a:r>
          </a:p>
          <a:p>
            <a:r>
              <a:rPr lang="en-CA" dirty="0"/>
              <a:t>Sime Darby </a:t>
            </a:r>
            <a:r>
              <a:rPr lang="en-CA" dirty="0" err="1"/>
              <a:t>Berhad</a:t>
            </a:r>
            <a:r>
              <a:rPr lang="en-CA" dirty="0"/>
              <a:t>, </a:t>
            </a:r>
          </a:p>
          <a:p>
            <a:r>
              <a:rPr lang="en-CA" dirty="0"/>
              <a:t>Musim Mas, </a:t>
            </a:r>
          </a:p>
          <a:p>
            <a:r>
              <a:rPr lang="en-CA" dirty="0"/>
              <a:t>Astra </a:t>
            </a:r>
            <a:r>
              <a:rPr lang="en-CA" dirty="0" err="1"/>
              <a:t>Agro</a:t>
            </a:r>
            <a:r>
              <a:rPr lang="en-CA" dirty="0"/>
              <a:t> Lestari, </a:t>
            </a:r>
          </a:p>
          <a:p>
            <a:r>
              <a:rPr lang="en-CA" dirty="0" err="1"/>
              <a:t>Bumitama</a:t>
            </a:r>
            <a:r>
              <a:rPr lang="en-CA" dirty="0"/>
              <a:t> Agri, </a:t>
            </a:r>
          </a:p>
          <a:p>
            <a:r>
              <a:rPr lang="en-CA" dirty="0"/>
              <a:t>Genting Group, </a:t>
            </a:r>
          </a:p>
          <a:p>
            <a:r>
              <a:rPr lang="en-CA" dirty="0"/>
              <a:t>Kuala Lumpur Kepong </a:t>
            </a:r>
            <a:r>
              <a:rPr lang="en-CA" dirty="0" err="1"/>
              <a:t>Berhad</a:t>
            </a:r>
            <a:r>
              <a:rPr lang="en-CA" dirty="0"/>
              <a:t> (KLK), </a:t>
            </a:r>
          </a:p>
          <a:p>
            <a:r>
              <a:rPr lang="en-CA" dirty="0"/>
              <a:t>Wilmar International, </a:t>
            </a:r>
          </a:p>
          <a:p>
            <a:r>
              <a:rPr lang="en-CA" dirty="0"/>
              <a:t>Royal Golden Eagle, </a:t>
            </a:r>
          </a:p>
          <a:p>
            <a:r>
              <a:rPr lang="en-CA" dirty="0"/>
              <a:t>Indofood Agri Resources, </a:t>
            </a:r>
          </a:p>
          <a:p>
            <a:r>
              <a:rPr lang="en-CA" dirty="0"/>
              <a:t>Golden Agri-Resources, </a:t>
            </a:r>
          </a:p>
          <a:p>
            <a:r>
              <a:rPr lang="en-CA" dirty="0"/>
              <a:t>First Resources, </a:t>
            </a:r>
          </a:p>
          <a:p>
            <a:r>
              <a:rPr lang="en-CA" dirty="0" err="1"/>
              <a:t>Sampoerna</a:t>
            </a:r>
            <a:r>
              <a:rPr lang="en-CA" dirty="0"/>
              <a:t> </a:t>
            </a:r>
            <a:r>
              <a:rPr lang="en-CA" dirty="0" err="1"/>
              <a:t>Agro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4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CC4B2-42AD-33C9-D69E-011812F8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7" r="77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8E684-AC86-79A1-D4E9-B169EEAA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3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161093"/>
            <a:ext cx="105156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Land Conversion and Global Commodity Chains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09800" y="1600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67200" y="2057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00400" y="2057400"/>
            <a:ext cx="914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172200" y="1415534"/>
            <a:ext cx="762000" cy="553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153401" y="3124200"/>
            <a:ext cx="339573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934201" y="4469844"/>
            <a:ext cx="415773" cy="102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057400" y="3276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124200" y="29718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52601" y="2895600"/>
            <a:ext cx="16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materials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51764" y="1230868"/>
            <a:ext cx="127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39001" y="403860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76565" y="6280666"/>
            <a:ext cx="149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product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77201" y="160020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6" y="4963887"/>
            <a:ext cx="26860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99" y="1097995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3264933"/>
            <a:ext cx="18954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76" y="1594757"/>
            <a:ext cx="20828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05200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00" y="2195513"/>
            <a:ext cx="3827397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289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1012</Words>
  <Application>Microsoft Macintosh PowerPoint</Application>
  <PresentationFormat>Widescreen</PresentationFormat>
  <Paragraphs>169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Class 10 Energy Flow, Forests, and Ecosystem Dynamics</vt:lpstr>
      <vt:lpstr>Forest Ecosystem</vt:lpstr>
      <vt:lpstr>From Sustainable Forest Management ….</vt:lpstr>
      <vt:lpstr>Ecosystem People</vt:lpstr>
      <vt:lpstr>…to Unsustainable Forest (Mis)Management</vt:lpstr>
      <vt:lpstr>“Extroversion”: From Ecosystem People to Biosphere People</vt:lpstr>
      <vt:lpstr>PowerPoint Presentation</vt:lpstr>
      <vt:lpstr>PowerPoint Presentation</vt:lpstr>
      <vt:lpstr>Land Conversion and Global Commodity Chains</vt:lpstr>
      <vt:lpstr>PowerPoint Presentation</vt:lpstr>
      <vt:lpstr>Deforestation in Borneo</vt:lpstr>
      <vt:lpstr>PowerPoint Presentation</vt:lpstr>
      <vt:lpstr>PowerPoint Presentation</vt:lpstr>
      <vt:lpstr>Oil palm conversion = an economic metabolism shift</vt:lpstr>
      <vt:lpstr>From Indigenous Forest to Oil Palm Plantation</vt:lpstr>
      <vt:lpstr>The plantation looks “ordered,” but only because disorder has been displaced elsewhere. </vt:lpstr>
      <vt:lpstr>Gulf of Mexico “Dead Zone”</vt:lpstr>
      <vt:lpstr>Economies maintain internal order by exporting entropy to ecosystems and communities. </vt:lpstr>
      <vt:lpstr>Environmental crises emerge when entropy export exceeds the capacity of sinks. </vt:lpstr>
      <vt:lpstr>Indigenous Resource Governance</vt:lpstr>
      <vt:lpstr>Ecological Succession</vt:lpstr>
      <vt:lpstr>“Climax Community”? </vt:lpstr>
      <vt:lpstr>Dynamic Ecosystem</vt:lpstr>
      <vt:lpstr>Mature Forest Community</vt:lpstr>
      <vt:lpstr>Carrying Capacity of an Ecosystem Population size is a function of reduction/growth factors</vt:lpstr>
      <vt:lpstr>Durability of Ecosystems Varies</vt:lpstr>
      <vt:lpstr>Human Impacts</vt:lpstr>
      <vt:lpstr>Implications</vt:lpstr>
      <vt:lpstr>Key Takeaway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Larry Swatuk</dc:creator>
  <cp:lastModifiedBy>Larry Swatuk</cp:lastModifiedBy>
  <cp:revision>7</cp:revision>
  <dcterms:created xsi:type="dcterms:W3CDTF">2026-01-26T19:30:04Z</dcterms:created>
  <dcterms:modified xsi:type="dcterms:W3CDTF">2026-01-28T14:20:00Z</dcterms:modified>
</cp:coreProperties>
</file>